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oppins Semi-Bold" charset="1" panose="00000700000000000000"/>
      <p:regular r:id="rId15"/>
    </p:embeddedFont>
    <p:embeddedFont>
      <p:font typeface="Poppins" charset="1" panose="00000500000000000000"/>
      <p:regular r:id="rId16"/>
    </p:embeddedFont>
    <p:embeddedFont>
      <p:font typeface="Poppins Bold" charset="1" panose="000008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8" Type="http://schemas.openxmlformats.org/officeDocument/2006/relationships/slide" Target="slides/slide3.xml"/><Relationship Id="rId18" Type="http://schemas.openxmlformats.org/officeDocument/2006/relationships/customXml" Target="../customXml/item1.xml"/><Relationship Id="rId3" Type="http://schemas.openxmlformats.org/officeDocument/2006/relationships/viewProps" Target="viewProps.xml"/><Relationship Id="rId12" Type="http://schemas.openxmlformats.org/officeDocument/2006/relationships/slide" Target="slides/slide7.xml"/><Relationship Id="rId17" Type="http://schemas.openxmlformats.org/officeDocument/2006/relationships/font" Target="fonts/font17.fntdata"/><Relationship Id="rId7" Type="http://schemas.openxmlformats.org/officeDocument/2006/relationships/slide" Target="slides/slide2.xml"/><Relationship Id="rId16" Type="http://schemas.openxmlformats.org/officeDocument/2006/relationships/font" Target="fonts/font16.fntdata"/><Relationship Id="rId2" Type="http://schemas.openxmlformats.org/officeDocument/2006/relationships/presProps" Target="presProps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6" Type="http://schemas.openxmlformats.org/officeDocument/2006/relationships/slide" Target="slides/slide1.xml"/><Relationship Id="rId15" Type="http://schemas.openxmlformats.org/officeDocument/2006/relationships/font" Target="fonts/font15.fntdata"/><Relationship Id="rId5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customXml" Target="../customXml/item2.xml"/><Relationship Id="rId14" Type="http://schemas.openxmlformats.org/officeDocument/2006/relationships/slide" Target="slides/slide9.xml"/><Relationship Id="rId4" Type="http://schemas.openxmlformats.org/officeDocument/2006/relationships/theme" Target="theme/theme1.xml"/><Relationship Id="rId9" Type="http://schemas.openxmlformats.org/officeDocument/2006/relationships/slide" Target="slides/slide4.xml"/></Relationships>
</file>

<file path=ppt/media/VAGYGLOHEj4.mp4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VAGYGLOHEj4.mp4" Type="http://schemas.openxmlformats.org/officeDocument/2006/relationships/video"/><Relationship Id="rId4" Target="../media/VAGYGLOHEj4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60116" y="1690044"/>
            <a:ext cx="7710963" cy="7710963"/>
          </a:xfrm>
          <a:custGeom>
            <a:avLst/>
            <a:gdLst/>
            <a:ahLst/>
            <a:cxnLst/>
            <a:rect r="r" b="b" t="t" l="l"/>
            <a:pathLst>
              <a:path h="7710963" w="7710963">
                <a:moveTo>
                  <a:pt x="0" y="0"/>
                </a:moveTo>
                <a:lnTo>
                  <a:pt x="7710963" y="0"/>
                </a:lnTo>
                <a:lnTo>
                  <a:pt x="7710963" y="7710962"/>
                </a:lnTo>
                <a:lnTo>
                  <a:pt x="0" y="77109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48285" y="1143000"/>
            <a:ext cx="12079350" cy="4000500"/>
            <a:chOff x="0" y="0"/>
            <a:chExt cx="16105800" cy="533400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0"/>
              <a:ext cx="16105800" cy="5429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999"/>
                </a:lnSpc>
              </a:pPr>
              <a:r>
                <a:rPr lang="en-US" sz="9999" b="true">
                  <a:solidFill>
                    <a:srgbClr val="434343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ArVidal</a:t>
              </a:r>
            </a:p>
            <a:p>
              <a:pPr algn="l">
                <a:lnSpc>
                  <a:spcPts val="7680"/>
                </a:lnSpc>
              </a:pPr>
              <a:r>
                <a:rPr lang="en-US" sz="6400" b="true">
                  <a:solidFill>
                    <a:srgbClr val="434343"/>
                  </a:solidFill>
                  <a:latin typeface="Poppins Semi-Bold"/>
                  <a:ea typeface="Poppins Semi-Bold"/>
                  <a:cs typeface="Poppins Semi-Bold"/>
                  <a:sym typeface="Poppins Semi-Bold"/>
                </a:rPr>
                <a:t>Vitalidade em cada sopro.</a:t>
              </a:r>
            </a:p>
            <a:p>
              <a:pPr algn="l">
                <a:lnSpc>
                  <a:spcPts val="11999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275795"/>
              <a:ext cx="7799400" cy="762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20"/>
                </a:lnSpc>
              </a:pPr>
              <a:r>
                <a:rPr lang="en-US" sz="3600">
                  <a:solidFill>
                    <a:srgbClr val="434343"/>
                  </a:solidFill>
                  <a:latin typeface="Poppins"/>
                  <a:ea typeface="Poppins"/>
                  <a:cs typeface="Poppins"/>
                  <a:sym typeface="Poppins"/>
                </a:rPr>
                <a:t>Por: Heloysa Santos</a:t>
              </a:r>
            </a:p>
          </p:txBody>
        </p:sp>
      </p:grpSp>
      <p:sp>
        <p:nvSpPr>
          <p:cNvPr name="AutoShape 6" id="6"/>
          <p:cNvSpPr/>
          <p:nvPr/>
        </p:nvSpPr>
        <p:spPr>
          <a:xfrm>
            <a:off x="5897880" y="1009650"/>
            <a:ext cx="11361420" cy="19050"/>
          </a:xfrm>
          <a:prstGeom prst="line">
            <a:avLst/>
          </a:prstGeom>
          <a:ln cap="flat" w="38100">
            <a:solidFill>
              <a:srgbClr val="0E2A4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flipH="true">
            <a:off x="16951869" y="1690044"/>
            <a:ext cx="0" cy="7528452"/>
          </a:xfrm>
          <a:prstGeom prst="line">
            <a:avLst/>
          </a:prstGeom>
          <a:ln cap="flat" w="38100">
            <a:solidFill>
              <a:srgbClr val="0E2A4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028700" y="9963028"/>
            <a:ext cx="16230568" cy="0"/>
          </a:xfrm>
          <a:prstGeom prst="line">
            <a:avLst/>
          </a:prstGeom>
          <a:ln cap="flat" w="38100">
            <a:solidFill>
              <a:srgbClr val="0E2A4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856717"/>
            <a:ext cx="18580607" cy="0"/>
          </a:xfrm>
          <a:prstGeom prst="line">
            <a:avLst/>
          </a:prstGeom>
          <a:ln cap="rnd" w="9525">
            <a:solidFill>
              <a:srgbClr val="1B1B1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392262"/>
            <a:ext cx="18580607" cy="0"/>
          </a:xfrm>
          <a:prstGeom prst="line">
            <a:avLst/>
          </a:prstGeom>
          <a:ln cap="rnd" w="9525">
            <a:solidFill>
              <a:srgbClr val="1B1B1B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1467061" y="1845856"/>
            <a:ext cx="5644216" cy="6934546"/>
            <a:chOff x="0" y="0"/>
            <a:chExt cx="7525622" cy="924606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9071" r="0" b="9071"/>
            <a:stretch>
              <a:fillRect/>
            </a:stretch>
          </p:blipFill>
          <p:spPr>
            <a:xfrm flipH="false" flipV="false">
              <a:off x="0" y="0"/>
              <a:ext cx="7525622" cy="924606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194240" y="2424915"/>
            <a:ext cx="6648388" cy="142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59"/>
              </a:lnSpc>
            </a:pPr>
            <a:r>
              <a:rPr lang="en-US" b="true" sz="7899">
                <a:solidFill>
                  <a:srgbClr val="27252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IDEIA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4240" y="4195844"/>
            <a:ext cx="5147387" cy="2986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Criar o conceito de uma empresa que vende ar puro em garrafas, como uma visão crítica do futuro em que os recursos essenciais se tornam escassos.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856717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392262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416436" y="1997692"/>
            <a:ext cx="5644216" cy="6934546"/>
            <a:chOff x="0" y="0"/>
            <a:chExt cx="7525622" cy="924606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8534" r="0" b="8534"/>
            <a:stretch>
              <a:fillRect/>
            </a:stretch>
          </p:blipFill>
          <p:spPr>
            <a:xfrm flipH="false" flipV="false">
              <a:off x="0" y="0"/>
              <a:ext cx="7525622" cy="924606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9144000" y="3006549"/>
            <a:ext cx="8529127" cy="142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59"/>
              </a:lnSpc>
            </a:pPr>
            <a:r>
              <a:rPr lang="en-US" b="true" sz="7899">
                <a:solidFill>
                  <a:srgbClr val="272524"/>
                </a:solidFill>
                <a:latin typeface="Poppins Bold"/>
                <a:ea typeface="Poppins Bold"/>
                <a:cs typeface="Poppins Bold"/>
                <a:sym typeface="Poppins Bold"/>
              </a:rPr>
              <a:t>INSPIRAÇÃO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4543108"/>
            <a:ext cx="6968324" cy="2986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Inspirado pelo filme O Lorax, o projeto busca refletir sobre os impactos da degradação ambiental e estimular a conscientização sobre a importância de preservar o que é essencial para a vida, como o ar puro.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856717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392262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794812" y="1727259"/>
            <a:ext cx="5644216" cy="6934546"/>
            <a:chOff x="0" y="0"/>
            <a:chExt cx="7525622" cy="924606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2869" t="0" r="22869" b="0"/>
            <a:stretch>
              <a:fillRect/>
            </a:stretch>
          </p:blipFill>
          <p:spPr>
            <a:xfrm flipH="false" flipV="false">
              <a:off x="0" y="0"/>
              <a:ext cx="7525622" cy="924606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8407041" y="1498659"/>
            <a:ext cx="8529127" cy="142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59"/>
              </a:lnSpc>
            </a:pPr>
            <a:r>
              <a:rPr lang="en-US" b="true" sz="7899">
                <a:solidFill>
                  <a:srgbClr val="27252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OBJETIVO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07041" y="3147695"/>
            <a:ext cx="8529127" cy="1995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Desenvolver uma narrativa crítica e criativa sobre o futuro dos recursos naturais, usando o conceito de "vender ar em garrafas" para gerar reflexão e impacto.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856717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392262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0024501" y="1661979"/>
            <a:ext cx="7583396" cy="6934546"/>
            <a:chOff x="0" y="0"/>
            <a:chExt cx="10111195" cy="924606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12909" t="0" r="12909" b="0"/>
            <a:stretch>
              <a:fillRect/>
            </a:stretch>
          </p:blipFill>
          <p:spPr>
            <a:xfrm flipH="false" flipV="false">
              <a:off x="0" y="0"/>
              <a:ext cx="10111195" cy="924606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619913" y="1568600"/>
            <a:ext cx="6730463" cy="142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59"/>
              </a:lnSpc>
            </a:pPr>
            <a:r>
              <a:rPr lang="en-US" b="true" sz="7899">
                <a:solidFill>
                  <a:srgbClr val="27252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PROCESSO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874738"/>
            <a:ext cx="7488591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1° Reflexão sobre problemas ambientais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057775"/>
            <a:ext cx="7796022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2° Desenvolvimento do conceito da marca "ArVidal"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739255"/>
            <a:ext cx="7488591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3° Desenvolvimento de conteúdo para o site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856717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392262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212027" y="1970679"/>
            <a:ext cx="5644216" cy="6934546"/>
            <a:chOff x="0" y="0"/>
            <a:chExt cx="7525622" cy="924606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8995" r="0" b="8995"/>
            <a:stretch>
              <a:fillRect/>
            </a:stretch>
          </p:blipFill>
          <p:spPr>
            <a:xfrm flipH="false" flipV="false">
              <a:off x="0" y="0"/>
              <a:ext cx="7525622" cy="924606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8407041" y="1498659"/>
            <a:ext cx="8529127" cy="142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59"/>
              </a:lnSpc>
            </a:pPr>
            <a:r>
              <a:rPr lang="en-US" b="true" sz="7899">
                <a:solidFill>
                  <a:srgbClr val="27252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DESAFIOS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07041" y="3642995"/>
            <a:ext cx="8852259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1° A ideia de "ar em garrafas" é visualmente desafiadora.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407041" y="5057775"/>
            <a:ext cx="8852259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2° Tornar o conceito impactante sem perder o tom de reflexão.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856717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392262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212027" y="1970679"/>
            <a:ext cx="5644216" cy="6934546"/>
            <a:chOff x="0" y="0"/>
            <a:chExt cx="7525622" cy="924606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2869" t="0" r="22869" b="0"/>
            <a:stretch>
              <a:fillRect/>
            </a:stretch>
          </p:blipFill>
          <p:spPr>
            <a:xfrm flipH="false" flipV="false">
              <a:off x="0" y="0"/>
              <a:ext cx="7525622" cy="924606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8690824" y="1801694"/>
            <a:ext cx="8529127" cy="1428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59"/>
              </a:lnSpc>
            </a:pPr>
            <a:r>
              <a:rPr lang="en-US" b="true" sz="7899">
                <a:solidFill>
                  <a:srgbClr val="27252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FERRAMENTAS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90824" y="3946029"/>
            <a:ext cx="8852259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Figma: Criado protótipos do site e identidade visual da marca.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690824" y="5360810"/>
            <a:ext cx="8852259" cy="1005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Canva: Desenvolvimento de slides e materiais gráficos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90824" y="8685671"/>
            <a:ext cx="8852259" cy="509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Análise de referências como O Lorax.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90824" y="6775590"/>
            <a:ext cx="9857310" cy="150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272524"/>
                </a:solidFill>
                <a:latin typeface="Poppins"/>
                <a:ea typeface="Poppins"/>
                <a:cs typeface="Poppins"/>
                <a:sym typeface="Poppins"/>
              </a:rPr>
              <a:t>Swiper.js: Implementado para criar carrosséis interativos no site, melhorando a experiência do usuário.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856717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392262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2909" t="12931" r="0" b="0"/>
          <a:stretch>
            <a:fillRect/>
          </a:stretch>
        </p:blipFill>
        <p:spPr>
          <a:xfrm flipH="false" flipV="false" rot="0">
            <a:off x="1261235" y="1651490"/>
            <a:ext cx="16275489" cy="8209989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3232" y="520210"/>
            <a:ext cx="10088554" cy="883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945"/>
              </a:lnSpc>
            </a:pPr>
            <a:r>
              <a:rPr lang="en-US" b="true" sz="4961">
                <a:solidFill>
                  <a:srgbClr val="27252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DEMONSTRAÇÃO DO PROJETO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9856717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0">
            <a:off x="0" y="392262"/>
            <a:ext cx="18580607" cy="0"/>
          </a:xfrm>
          <a:prstGeom prst="line">
            <a:avLst/>
          </a:prstGeom>
          <a:ln cap="rnd" w="9525">
            <a:solidFill>
              <a:srgbClr val="27252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874245" y="3490506"/>
            <a:ext cx="14539511" cy="3067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30"/>
              </a:lnSpc>
            </a:pPr>
            <a:r>
              <a:rPr lang="en-US" b="true" sz="8592">
                <a:solidFill>
                  <a:srgbClr val="27252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OBRIGADA POR CHEGAR ATÉ AQUI!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8E44DA62FE1A14F8B77997E98ECB829" ma:contentTypeVersion="13" ma:contentTypeDescription="Crie um novo documento." ma:contentTypeScope="" ma:versionID="c49ccc0f328793bdd6e36039a8ef8ff7">
  <xsd:schema xmlns:xsd="http://www.w3.org/2001/XMLSchema" xmlns:xs="http://www.w3.org/2001/XMLSchema" xmlns:p="http://schemas.microsoft.com/office/2006/metadata/properties" xmlns:ns2="c84fc721-e0b9-4382-a7b2-367eaabafd85" xmlns:ns3="3b0e3d24-87c3-4576-9f41-517844c641ef" targetNamespace="http://schemas.microsoft.com/office/2006/metadata/properties" ma:root="true" ma:fieldsID="beb7b4af6b1f114529015a16996e5a65" ns2:_="" ns3:_="">
    <xsd:import namespace="c84fc721-e0b9-4382-a7b2-367eaabafd85"/>
    <xsd:import namespace="3b0e3d24-87c3-4576-9f41-517844c641ef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4fc721-e0b9-4382-a7b2-367eaabafd85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lcf76f155ced4ddcb4097134ff3c332f" ma:index="10" nillable="true" ma:taxonomy="true" ma:internalName="lcf76f155ced4ddcb4097134ff3c332f" ma:taxonomyFieldName="MediaServiceImageTags" ma:displayName="Marcações de imagem" ma:readOnly="false" ma:fieldId="{5cf76f15-5ced-4ddc-b409-7134ff3c332f}" ma:taxonomyMulti="true" ma:sspId="3714fbfa-5ced-4307-b76a-786f22ad6a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0e3d24-87c3-4576-9f41-517844c641ef" elementFormDefault="qualified">
    <xsd:import namespace="http://schemas.microsoft.com/office/2006/documentManagement/types"/>
    <xsd:import namespace="http://schemas.microsoft.com/office/infopath/2007/PartnerControls"/>
    <xsd:element name="TaxCatchAll" ma:index="11" nillable="true" ma:displayName="Taxonomy Catch All Column" ma:hidden="true" ma:list="{1dc24cb8-055f-4485-b219-23a36d0a42fd}" ma:internalName="TaxCatchAll" ma:showField="CatchAllData" ma:web="3b0e3d24-87c3-4576-9f41-517844c641e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3b0e3d24-87c3-4576-9f41-517844c641ef" xsi:nil="true"/>
    <lcf76f155ced4ddcb4097134ff3c332f xmlns="c84fc721-e0b9-4382-a7b2-367eaabafd85">
      <Terms xmlns="http://schemas.microsoft.com/office/infopath/2007/PartnerControls"/>
    </lcf76f155ced4ddcb4097134ff3c332f>
    <ReferenceId xmlns="c84fc721-e0b9-4382-a7b2-367eaabafd85" xsi:nil="true"/>
  </documentManagement>
</p:properties>
</file>

<file path=customXml/itemProps1.xml><?xml version="1.0" encoding="utf-8"?>
<ds:datastoreItem xmlns:ds="http://schemas.openxmlformats.org/officeDocument/2006/customXml" ds:itemID="{4A7BBE29-7B2F-40B5-AA41-7B410D42DD93}"/>
</file>

<file path=customXml/itemProps2.xml><?xml version="1.0" encoding="utf-8"?>
<ds:datastoreItem xmlns:ds="http://schemas.openxmlformats.org/officeDocument/2006/customXml" ds:itemID="{482E0C7F-AE05-4EC9-86BA-105786F3E4A6}"/>
</file>

<file path=customXml/itemProps3.xml><?xml version="1.0" encoding="utf-8"?>
<ds:datastoreItem xmlns:ds="http://schemas.openxmlformats.org/officeDocument/2006/customXml" ds:itemID="{A86778F6-B331-4212-AD03-BF07B4250ABA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ArVidal</dc:title>
  <cp:revision>1</cp:revision>
  <dcterms:created xsi:type="dcterms:W3CDTF">2006-08-16T00:00:00Z</dcterms:created>
  <dcterms:modified xsi:type="dcterms:W3CDTF">2011-08-01T06:04:30Z</dcterms:modified>
  <dc:identifier>DAGYFwc9y58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0x01010088E44DA62FE1A14F8B77997E98ECB829</vt:lpwstr>
  </property>
</Properties>
</file>

<file path=docProps/thumbnail.jpeg>
</file>